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4b21777abb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4b21777abb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4b21777abb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4b21777abb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4b21777abb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4b21777abb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b21777ab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b21777ab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b21777abb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b21777abb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b21777abb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b21777abb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4b21777abb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4b21777abb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4b21777ab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4b21777ab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4b21777abb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4b21777abb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4b21777ab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4b21777ab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4b21777abb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4b21777abb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133477"/>
            <a:ext cx="8222100" cy="148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Structure of communications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s" sz="2800"/>
              <a:t>T</a:t>
            </a:r>
            <a:r>
              <a:rPr lang="es" sz="2800"/>
              <a:t>ransmission Media</a:t>
            </a:r>
            <a:endParaRPr sz="28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Inglés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598100" y="3409250"/>
            <a:ext cx="8387700" cy="15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Prepared by</a:t>
            </a:r>
            <a:r>
              <a:rPr lang="es" sz="15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Vietto Herrera Santiago - 1802890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u="sng">
                <a:solidFill>
                  <a:srgbClr val="E2EEFF"/>
                </a:solidFill>
                <a:latin typeface="Roboto"/>
                <a:ea typeface="Roboto"/>
                <a:cs typeface="Roboto"/>
                <a:sym typeface="Roboto"/>
              </a:rPr>
              <a:t>Professor</a:t>
            </a:r>
            <a:r>
              <a:rPr lang="es" sz="15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Graciela Giraudo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Ung</a:t>
            </a:r>
            <a:r>
              <a:rPr b="1" lang="es"/>
              <a:t>uided Media</a:t>
            </a:r>
            <a:endParaRPr b="1"/>
          </a:p>
        </p:txBody>
      </p:sp>
      <p:sp>
        <p:nvSpPr>
          <p:cNvPr id="157" name="Google Shape;157;p22"/>
          <p:cNvSpPr txBox="1"/>
          <p:nvPr/>
        </p:nvSpPr>
        <p:spPr>
          <a:xfrm>
            <a:off x="438150" y="1104900"/>
            <a:ext cx="622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latin typeface="Roboto"/>
                <a:ea typeface="Roboto"/>
                <a:cs typeface="Roboto"/>
                <a:sym typeface="Roboto"/>
              </a:rPr>
              <a:t>Terrestrial Microwave</a:t>
            </a:r>
            <a:endParaRPr sz="18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468550" y="1682550"/>
            <a:ext cx="666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25" y="3378150"/>
            <a:ext cx="4924425" cy="151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113" y="1805625"/>
            <a:ext cx="4848225" cy="13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2"/>
          <p:cNvSpPr txBox="1"/>
          <p:nvPr/>
        </p:nvSpPr>
        <p:spPr>
          <a:xfrm>
            <a:off x="5483700" y="1725150"/>
            <a:ext cx="3660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Cost: High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Electromagnetic Interface: High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Security: Moderate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Bandwidth: Moderate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Unguided Media</a:t>
            </a:r>
            <a:endParaRPr b="1"/>
          </a:p>
        </p:txBody>
      </p:sp>
      <p:sp>
        <p:nvSpPr>
          <p:cNvPr id="167" name="Google Shape;167;p23"/>
          <p:cNvSpPr txBox="1"/>
          <p:nvPr/>
        </p:nvSpPr>
        <p:spPr>
          <a:xfrm>
            <a:off x="438150" y="1104900"/>
            <a:ext cx="622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latin typeface="Roboto"/>
                <a:ea typeface="Roboto"/>
                <a:cs typeface="Roboto"/>
                <a:sym typeface="Roboto"/>
              </a:rPr>
              <a:t>Satellite Microwave</a:t>
            </a:r>
            <a:endParaRPr sz="18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468550" y="1682550"/>
            <a:ext cx="666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5483700" y="1725150"/>
            <a:ext cx="3660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Cost: Very High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Electromagnetic Interface: High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Security: Moderate - High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Bandwidth: Moderate - High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25150"/>
            <a:ext cx="4131851" cy="316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Unguided Media</a:t>
            </a:r>
            <a:endParaRPr b="1"/>
          </a:p>
        </p:txBody>
      </p:sp>
      <p:sp>
        <p:nvSpPr>
          <p:cNvPr id="176" name="Google Shape;176;p24"/>
          <p:cNvSpPr txBox="1"/>
          <p:nvPr/>
        </p:nvSpPr>
        <p:spPr>
          <a:xfrm>
            <a:off x="438150" y="1104900"/>
            <a:ext cx="622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latin typeface="Roboto"/>
                <a:ea typeface="Roboto"/>
                <a:cs typeface="Roboto"/>
                <a:sym typeface="Roboto"/>
              </a:rPr>
              <a:t>Broadcast Radio</a:t>
            </a:r>
            <a:endParaRPr sz="1800" u="sng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7" name="Google Shape;1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4850" y="2480830"/>
            <a:ext cx="2009150" cy="14182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116800"/>
            <a:ext cx="3552824" cy="214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4"/>
          <p:cNvSpPr txBox="1"/>
          <p:nvPr/>
        </p:nvSpPr>
        <p:spPr>
          <a:xfrm>
            <a:off x="4016925" y="2343338"/>
            <a:ext cx="3660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Cost: Moderate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Electromagnetic Interface: High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Security: 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Bandwidth: Moderate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Transmission Media</a:t>
            </a:r>
            <a:endParaRPr b="1"/>
          </a:p>
        </p:txBody>
      </p:sp>
      <p:sp>
        <p:nvSpPr>
          <p:cNvPr id="93" name="Google Shape;93;p14"/>
          <p:cNvSpPr txBox="1"/>
          <p:nvPr/>
        </p:nvSpPr>
        <p:spPr>
          <a:xfrm>
            <a:off x="438150" y="1104900"/>
            <a:ext cx="444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We have two big groups: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17790" l="0" r="0" t="0"/>
          <a:stretch/>
        </p:blipFill>
        <p:spPr>
          <a:xfrm>
            <a:off x="311700" y="1827875"/>
            <a:ext cx="5802624" cy="299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255975" y="2157000"/>
            <a:ext cx="4045200" cy="82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Guided Media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b="9966" l="0" r="0" t="0"/>
          <a:stretch/>
        </p:blipFill>
        <p:spPr>
          <a:xfrm>
            <a:off x="4572000" y="1640388"/>
            <a:ext cx="4571999" cy="186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Guided </a:t>
            </a:r>
            <a:r>
              <a:rPr b="1" lang="es"/>
              <a:t>Media</a:t>
            </a:r>
            <a:endParaRPr b="1"/>
          </a:p>
        </p:txBody>
      </p:sp>
      <p:sp>
        <p:nvSpPr>
          <p:cNvPr id="106" name="Google Shape;106;p16"/>
          <p:cNvSpPr txBox="1"/>
          <p:nvPr/>
        </p:nvSpPr>
        <p:spPr>
          <a:xfrm>
            <a:off x="438150" y="1104900"/>
            <a:ext cx="622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latin typeface="Roboto"/>
                <a:ea typeface="Roboto"/>
                <a:cs typeface="Roboto"/>
                <a:sym typeface="Roboto"/>
              </a:rPr>
              <a:t>Twisted Pair Cable - (UTP - Unshielded Twisted Pair)</a:t>
            </a:r>
            <a:endParaRPr sz="18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4236000" y="2002738"/>
            <a:ext cx="4908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Cost: 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Electromagnetic Interface: High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Security: 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Bandwidth: Low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 b="11925" l="0" r="0" t="0"/>
          <a:stretch/>
        </p:blipFill>
        <p:spPr>
          <a:xfrm rot="-5400000">
            <a:off x="791477" y="1413388"/>
            <a:ext cx="2165224" cy="2871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9350" y="2076450"/>
            <a:ext cx="1964650" cy="181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Guided Media</a:t>
            </a:r>
            <a:endParaRPr b="1"/>
          </a:p>
        </p:txBody>
      </p:sp>
      <p:sp>
        <p:nvSpPr>
          <p:cNvPr id="115" name="Google Shape;115;p17"/>
          <p:cNvSpPr txBox="1"/>
          <p:nvPr/>
        </p:nvSpPr>
        <p:spPr>
          <a:xfrm>
            <a:off x="438150" y="1104900"/>
            <a:ext cx="526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latin typeface="Roboto"/>
                <a:ea typeface="Roboto"/>
                <a:cs typeface="Roboto"/>
                <a:sym typeface="Roboto"/>
              </a:rPr>
              <a:t>Twisted Pair Cable - (STP - Shielded Twisted Pair):</a:t>
            </a:r>
            <a:endParaRPr sz="1800" u="sng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50" y="2274625"/>
            <a:ext cx="32451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 txBox="1"/>
          <p:nvPr/>
        </p:nvSpPr>
        <p:spPr>
          <a:xfrm>
            <a:off x="4236000" y="2139475"/>
            <a:ext cx="4908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Cost: Moderate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Electromagnetic Interface: Moderate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Security: 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Bandwidth: Low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Guided Media</a:t>
            </a:r>
            <a:endParaRPr b="1"/>
          </a:p>
        </p:txBody>
      </p:sp>
      <p:sp>
        <p:nvSpPr>
          <p:cNvPr id="123" name="Google Shape;123;p18"/>
          <p:cNvSpPr txBox="1"/>
          <p:nvPr/>
        </p:nvSpPr>
        <p:spPr>
          <a:xfrm>
            <a:off x="438150" y="1104900"/>
            <a:ext cx="444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latin typeface="Roboto"/>
                <a:ea typeface="Roboto"/>
                <a:cs typeface="Roboto"/>
                <a:sym typeface="Roboto"/>
              </a:rPr>
              <a:t>Coaxial</a:t>
            </a:r>
            <a:r>
              <a:rPr lang="es" sz="1800" u="sng">
                <a:latin typeface="Roboto"/>
                <a:ea typeface="Roboto"/>
                <a:cs typeface="Roboto"/>
                <a:sym typeface="Roboto"/>
              </a:rPr>
              <a:t> Cable</a:t>
            </a:r>
            <a:endParaRPr sz="18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468550" y="1682550"/>
            <a:ext cx="666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50" y="1566600"/>
            <a:ext cx="3343275" cy="16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4852" y="2048792"/>
            <a:ext cx="2009150" cy="185645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/>
          <p:nvPr/>
        </p:nvSpPr>
        <p:spPr>
          <a:xfrm>
            <a:off x="438150" y="3149125"/>
            <a:ext cx="4908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Cost: Moderate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Electromagnetic Interface: Moderate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Security: 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Bandwidth: Moderate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Guided Media</a:t>
            </a:r>
            <a:endParaRPr b="1"/>
          </a:p>
        </p:txBody>
      </p:sp>
      <p:sp>
        <p:nvSpPr>
          <p:cNvPr id="133" name="Google Shape;133;p19"/>
          <p:cNvSpPr txBox="1"/>
          <p:nvPr/>
        </p:nvSpPr>
        <p:spPr>
          <a:xfrm>
            <a:off x="311700" y="1017800"/>
            <a:ext cx="444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latin typeface="Roboto"/>
                <a:ea typeface="Roboto"/>
                <a:cs typeface="Roboto"/>
                <a:sym typeface="Roboto"/>
              </a:rPr>
              <a:t>Optical Fiber</a:t>
            </a:r>
            <a:endParaRPr sz="1800" u="sng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4" name="Google Shape;134;p19"/>
          <p:cNvPicPr preferRelativeResize="0"/>
          <p:nvPr/>
        </p:nvPicPr>
        <p:blipFill rotWithShape="1">
          <a:blip r:embed="rId3">
            <a:alphaModFix/>
          </a:blip>
          <a:srcRect b="0" l="0" r="13035" t="0"/>
          <a:stretch/>
        </p:blipFill>
        <p:spPr>
          <a:xfrm>
            <a:off x="3665400" y="2685225"/>
            <a:ext cx="2542198" cy="219240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/>
          <p:nvPr/>
        </p:nvSpPr>
        <p:spPr>
          <a:xfrm>
            <a:off x="311700" y="1491225"/>
            <a:ext cx="3660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Cost: High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Electromagnetic Interface: Low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Security: High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Bandwidth: Very High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184425"/>
            <a:ext cx="2851695" cy="169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 rotWithShape="1">
          <a:blip r:embed="rId5">
            <a:alphaModFix/>
          </a:blip>
          <a:srcRect b="22593" l="37328" r="11410" t="23741"/>
          <a:stretch/>
        </p:blipFill>
        <p:spPr>
          <a:xfrm>
            <a:off x="6601800" y="1892214"/>
            <a:ext cx="2542200" cy="1996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Guided Media</a:t>
            </a:r>
            <a:endParaRPr b="1"/>
          </a:p>
        </p:txBody>
      </p:sp>
      <p:sp>
        <p:nvSpPr>
          <p:cNvPr id="143" name="Google Shape;143;p20"/>
          <p:cNvSpPr txBox="1"/>
          <p:nvPr/>
        </p:nvSpPr>
        <p:spPr>
          <a:xfrm>
            <a:off x="438150" y="1104900"/>
            <a:ext cx="444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latin typeface="Roboto"/>
                <a:ea typeface="Roboto"/>
                <a:cs typeface="Roboto"/>
                <a:sym typeface="Roboto"/>
              </a:rPr>
              <a:t>Optical Fiber</a:t>
            </a:r>
            <a:endParaRPr sz="18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468550" y="1682550"/>
            <a:ext cx="666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0" y="1682550"/>
            <a:ext cx="4827350" cy="319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255975" y="2157000"/>
            <a:ext cx="4045200" cy="82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Ung</a:t>
            </a:r>
            <a:r>
              <a:rPr lang="es"/>
              <a:t>uided Media</a:t>
            </a:r>
            <a:endParaRPr/>
          </a:p>
        </p:txBody>
      </p:sp>
      <p:pic>
        <p:nvPicPr>
          <p:cNvPr id="151" name="Google Shape;151;p21"/>
          <p:cNvPicPr preferRelativeResize="0"/>
          <p:nvPr/>
        </p:nvPicPr>
        <p:blipFill rotWithShape="1">
          <a:blip r:embed="rId3">
            <a:alphaModFix/>
          </a:blip>
          <a:srcRect b="19878" l="0" r="0" t="0"/>
          <a:stretch/>
        </p:blipFill>
        <p:spPr>
          <a:xfrm>
            <a:off x="4572000" y="1543413"/>
            <a:ext cx="4572002" cy="205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